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505" r:id="rId3"/>
    <p:sldId id="506" r:id="rId4"/>
    <p:sldId id="619" r:id="rId5"/>
    <p:sldId id="704" r:id="rId6"/>
    <p:sldId id="705" r:id="rId7"/>
    <p:sldId id="742" r:id="rId8"/>
    <p:sldId id="748" r:id="rId9"/>
    <p:sldId id="749" r:id="rId10"/>
    <p:sldId id="747" r:id="rId11"/>
    <p:sldId id="746" r:id="rId12"/>
    <p:sldId id="750" r:id="rId13"/>
    <p:sldId id="751" r:id="rId14"/>
    <p:sldId id="743" r:id="rId15"/>
    <p:sldId id="744" r:id="rId16"/>
    <p:sldId id="745" r:id="rId17"/>
    <p:sldId id="752" r:id="rId18"/>
    <p:sldId id="755" r:id="rId19"/>
    <p:sldId id="753" r:id="rId20"/>
    <p:sldId id="756" r:id="rId21"/>
    <p:sldId id="757" r:id="rId22"/>
    <p:sldId id="754" r:id="rId23"/>
    <p:sldId id="761" r:id="rId24"/>
    <p:sldId id="762" r:id="rId25"/>
    <p:sldId id="758" r:id="rId26"/>
    <p:sldId id="759" r:id="rId27"/>
    <p:sldId id="763" r:id="rId28"/>
    <p:sldId id="767" r:id="rId29"/>
    <p:sldId id="766" r:id="rId30"/>
    <p:sldId id="760" r:id="rId31"/>
    <p:sldId id="764" r:id="rId32"/>
    <p:sldId id="768" r:id="rId33"/>
    <p:sldId id="765" r:id="rId34"/>
    <p:sldId id="772" r:id="rId35"/>
    <p:sldId id="769" r:id="rId36"/>
    <p:sldId id="773" r:id="rId37"/>
    <p:sldId id="770" r:id="rId38"/>
    <p:sldId id="617" r:id="rId39"/>
    <p:sldId id="573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505"/>
            <p14:sldId id="506"/>
            <p14:sldId id="619"/>
            <p14:sldId id="704"/>
            <p14:sldId id="705"/>
            <p14:sldId id="742"/>
            <p14:sldId id="748"/>
            <p14:sldId id="749"/>
            <p14:sldId id="747"/>
            <p14:sldId id="746"/>
            <p14:sldId id="750"/>
            <p14:sldId id="751"/>
            <p14:sldId id="743"/>
            <p14:sldId id="744"/>
            <p14:sldId id="745"/>
            <p14:sldId id="752"/>
            <p14:sldId id="755"/>
            <p14:sldId id="753"/>
            <p14:sldId id="756"/>
            <p14:sldId id="757"/>
            <p14:sldId id="754"/>
            <p14:sldId id="761"/>
            <p14:sldId id="762"/>
            <p14:sldId id="758"/>
            <p14:sldId id="759"/>
            <p14:sldId id="763"/>
            <p14:sldId id="767"/>
            <p14:sldId id="766"/>
            <p14:sldId id="760"/>
            <p14:sldId id="764"/>
            <p14:sldId id="768"/>
            <p14:sldId id="765"/>
            <p14:sldId id="772"/>
            <p14:sldId id="769"/>
            <p14:sldId id="773"/>
            <p14:sldId id="770"/>
            <p14:sldId id="617"/>
            <p14:sldId id="5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5419"/>
    <a:srgbClr val="CA988A"/>
    <a:srgbClr val="E6E6E6"/>
    <a:srgbClr val="FFF0D9"/>
    <a:srgbClr val="FFA72A"/>
    <a:srgbClr val="F0F5FA"/>
    <a:srgbClr val="1A8AFA"/>
    <a:srgbClr val="0097CC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68" autoAdjust="0"/>
    <p:restoredTop sz="94620" autoAdjust="0"/>
  </p:normalViewPr>
  <p:slideViewPr>
    <p:cSldViewPr>
      <p:cViewPr varScale="1">
        <p:scale>
          <a:sx n="109" d="100"/>
          <a:sy n="109" d="100"/>
        </p:scale>
        <p:origin x="366" y="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74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1/6/2019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78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068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94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08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00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59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365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3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184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1/6/2019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40C0-4BA8-4AA8-B79B-964C8F235FAB}" type="datetime1">
              <a:rPr lang="en-US" smtClean="0"/>
              <a:t>1/6/2019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872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42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6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1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1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4.png"/><Relationship Id="rId14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Code Organization &amp; </a:t>
            </a:r>
            <a:br>
              <a:rPr lang="en-US" dirty="0"/>
            </a:br>
            <a:r>
              <a:rPr lang="en-US" dirty="0"/>
              <a:t>C++ Templates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Preprocessors, Declaration vs. Definition Files, Templated Code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 smtClean="0"/>
              <a:t>Zhivko Petrov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A guy that knows C++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30F9EC52-6918-43EC-8DF8-11E5CAE23CA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880" b="5832"/>
          <a:stretch/>
        </p:blipFill>
        <p:spPr>
          <a:xfrm>
            <a:off x="4365625" y="3773711"/>
            <a:ext cx="7383463" cy="262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93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E00F6-4C41-4267-8DB8-B6788CE90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268A0-631A-431F-AE09-AD4312D45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if-else, when condition is NOT met, code is ignored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#if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elif</a:t>
            </a:r>
            <a:r>
              <a:rPr lang="en-US" dirty="0"/>
              <a:t> – "else if",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#else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"closed"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#endif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#ifdef X</a:t>
            </a:r>
            <a:r>
              <a:rPr lang="en-US" dirty="0"/>
              <a:t> – if macro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dirty="0"/>
              <a:t> is defined,</a:t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ifndef</a:t>
            </a:r>
            <a:r>
              <a:rPr lang="en-US" dirty="0"/>
              <a:t> – if macro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dirty="0"/>
              <a:t> is NOT defined</a:t>
            </a:r>
          </a:p>
          <a:p>
            <a:r>
              <a:rPr lang="en-US" dirty="0"/>
              <a:t>Header guards – avoid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#include</a:t>
            </a:r>
            <a:r>
              <a:rPr lang="en-US" dirty="0"/>
              <a:t>-</a:t>
            </a:r>
            <a:r>
              <a:rPr lang="en-US" dirty="0" err="1"/>
              <a:t>ing</a:t>
            </a:r>
            <a:r>
              <a:rPr lang="en-US" dirty="0"/>
              <a:t> code multiple times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FBC44D-6953-41BE-B6B2-472F3DCF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Inclusions &amp; Header Guards</a:t>
            </a:r>
            <a:endParaRPr lang="bg-BG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018465D-76E9-49E8-9163-CF45FFC37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4800600"/>
            <a:ext cx="10668000" cy="156966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ifndef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SOME_FILE_H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use any macro name unique for the file</a:t>
            </a: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SOME_FILE_H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code here safe from multi-inclusion</a:t>
            </a:r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#endif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!SOME_FILE_H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36F5054-C848-4798-B8EA-58D2E7B90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9812" y="1997306"/>
            <a:ext cx="3886200" cy="193899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#ifdef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_WIN32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system(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cls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#else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system(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"clear"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#endif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814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2381-2E85-4B53-AF39-36E96F27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205103"/>
            <a:ext cx="10363200" cy="1568497"/>
          </a:xfrm>
        </p:spPr>
        <p:txBody>
          <a:bodyPr/>
          <a:lstStyle/>
          <a:p>
            <a:r>
              <a:rPr lang="en-US" dirty="0"/>
              <a:t>Conditional Inclusion &amp; </a:t>
            </a:r>
            <a:br>
              <a:rPr lang="en-US" dirty="0"/>
            </a:br>
            <a:r>
              <a:rPr lang="en-US" dirty="0"/>
              <a:t>Header Guards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C332A-CD46-4FD4-BE74-C4167964E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05851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C9FC7-28BF-4582-8B62-1FC9C85D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953000"/>
            <a:ext cx="10363200" cy="820600"/>
          </a:xfrm>
        </p:spPr>
        <p:txBody>
          <a:bodyPr/>
          <a:lstStyle/>
          <a:p>
            <a:r>
              <a:rPr lang="en-US" dirty="0"/>
              <a:t>Declaration vs. Implementation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CF3FC-41DF-4980-8ECB-A949BE637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Separating Members, Header &amp; Source Files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02903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12B798-D292-4768-97DF-E4611AA1A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43DB4-2BA6-4278-AF0A-45B57A444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allows separate declaration &amp; definition/implementation</a:t>
            </a:r>
          </a:p>
          <a:p>
            <a:pPr lvl="1"/>
            <a:r>
              <a:rPr lang="en-US" dirty="0"/>
              <a:t>For functions, methods, operators and even classes</a:t>
            </a:r>
          </a:p>
          <a:p>
            <a:r>
              <a:rPr lang="en-US" dirty="0"/>
              <a:t>Class members "implementation" is often separated</a:t>
            </a:r>
          </a:p>
          <a:p>
            <a:pPr lvl="1"/>
            <a:r>
              <a:rPr lang="en-US" dirty="0"/>
              <a:t>Cleaner view of class "interface"</a:t>
            </a:r>
          </a:p>
          <a:p>
            <a:pPr lvl="1"/>
            <a:r>
              <a:rPr lang="en-US" dirty="0"/>
              <a:t>Sometimes necessary – e.g. static fields or stream operators</a:t>
            </a:r>
          </a:p>
          <a:p>
            <a:pPr lvl="1"/>
            <a:r>
              <a:rPr lang="en-US" dirty="0"/>
              <a:t>Allows separate build objects for faster rebuilds &amp; dynamic linking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5F4C1C-56BA-4000-8769-87E0C042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Declaration and Definition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56747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605238-15FA-429A-9AE2-67E3257CB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5C7AA-F9D6-44C5-9167-3946B3538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Is it easy to determine what can be called on this class?</a:t>
            </a:r>
          </a:p>
          <a:p>
            <a:pPr lvl="1"/>
            <a:r>
              <a:rPr lang="en-US" sz="1200" i="1" dirty="0"/>
              <a:t>NOTE: you need to view the presentation </a:t>
            </a:r>
            <a:r>
              <a:rPr lang="en-US" sz="1200" i="1" dirty="0" err="1"/>
              <a:t>fullscreen</a:t>
            </a:r>
            <a:r>
              <a:rPr lang="en-US" sz="1200" i="1" dirty="0"/>
              <a:t> in PowerPoint (shift + f5) to see the code (it's an animation)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2D93B2-73DA-47CA-9122-C87000CCD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Separate?</a:t>
            </a:r>
            <a:endParaRPr lang="bg-BG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15CE8C2-112F-470B-8B3C-FDB7D929E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8883" y="6897112"/>
            <a:ext cx="9752329" cy="1966692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Company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id;</a:t>
            </a: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name;</a:t>
            </a: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pair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&gt; employees;</a:t>
            </a:r>
          </a:p>
          <a:p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Company(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pair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&gt;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employees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id(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name(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employees(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employees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{}</a:t>
            </a:r>
          </a:p>
          <a:p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-&gt;id;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-&gt;name;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pair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getEmployees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-&gt;employees;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ostringstream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stream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employees.size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auto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initials = employees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stream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initials.first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initials.second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employees.size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- 1)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stream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stream.str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operator==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Company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-&gt;id ==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other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.id;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Company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operator+=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pair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employee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employees.push_back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employee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8197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8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8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7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7ADA99-2AF1-482C-984B-B9CF6F257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B9A80-2179-4646-8EE5-7BCC20059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Is it easier to</a:t>
            </a:r>
            <a:br>
              <a:rPr lang="en-US" i="1" dirty="0"/>
            </a:br>
            <a:r>
              <a:rPr lang="en-US" i="1" dirty="0"/>
              <a:t>view like this?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But where's </a:t>
            </a:r>
            <a:br>
              <a:rPr lang="en-US" i="1" dirty="0"/>
            </a:br>
            <a:r>
              <a:rPr lang="en-US" i="1" dirty="0"/>
              <a:t>the code?</a:t>
            </a:r>
            <a:endParaRPr lang="bg-BG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4D5DCC-5FD7-45B7-9909-537CA7EA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Why Separate? Cleaner "Interfaces"</a:t>
            </a:r>
            <a:endParaRPr lang="bg-BG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4F45B3B-B87A-4A10-BFD8-965CB352D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012" y="1242558"/>
            <a:ext cx="8631223" cy="507831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Company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id;</a:t>
            </a:r>
          </a:p>
          <a:p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name;</a:t>
            </a:r>
          </a:p>
          <a:p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pair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&gt; employees;</a:t>
            </a:r>
          </a:p>
          <a:p>
            <a:endParaRPr lang="bg-BG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Company(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pair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&gt;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employees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bg-BG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bg-BG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bg-BG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pair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getEmployees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bg-BG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bg-BG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operator==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Company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bg-BG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bg-BG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bg-BG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Company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operator+=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pair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employee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bg-BG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039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AC6BC-D7F1-4ED3-A71E-879375328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6820D-BF72-4179-B29B-32B43E1AC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 same as member inside class, however:</a:t>
            </a:r>
          </a:p>
          <a:p>
            <a:pPr lvl="1"/>
            <a:r>
              <a:rPr lang="en-US" dirty="0"/>
              <a:t>Prefixed with namespaces &amp; class name, joined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operator::</a:t>
            </a:r>
            <a:endParaRPr lang="en-US" sz="3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Type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Namesp1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Namesp2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::…::</a:t>
            </a:r>
            <a:r>
              <a:rPr lang="en-US" b="1" i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::member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C3FA77-3B09-4C42-9878-AB6C913E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Member Definitions</a:t>
            </a:r>
            <a:endParaRPr lang="bg-BG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12121DA-CC93-4BDD-AB42-6155FBE21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3155525"/>
            <a:ext cx="10820400" cy="34778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Company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::Company(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pair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&gt;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employees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id(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), name(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), employees(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employees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bg-BG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Company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-&gt;id;</a:t>
            </a:r>
          </a:p>
          <a:p>
            <a:r>
              <a:rPr lang="bg-BG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bg-BG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Company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operator==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Company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other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-&gt;id ==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other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.id;</a:t>
            </a:r>
          </a:p>
          <a:p>
            <a:r>
              <a:rPr lang="bg-BG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762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2381-2E85-4B53-AF39-36E96F27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953000"/>
            <a:ext cx="10363200" cy="820600"/>
          </a:xfrm>
        </p:spPr>
        <p:txBody>
          <a:bodyPr/>
          <a:lstStyle/>
          <a:p>
            <a:r>
              <a:rPr lang="en-US" dirty="0"/>
              <a:t>Separating Member Definitions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C332A-CD46-4FD4-BE74-C4167964E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58849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2C951E-9795-4A6A-A598-97998AB958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D91A4-476B-4FA5-9193-70CD0C3AA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Header files – declarations (sometimes also implementations)</a:t>
            </a:r>
          </a:p>
          <a:p>
            <a:pPr lvl="1"/>
            <a:r>
              <a:rPr lang="en-US" dirty="0"/>
              <a:t>Use header guards to avoid multi-inclusion</a:t>
            </a:r>
          </a:p>
          <a:p>
            <a:pPr lvl="1"/>
            <a:r>
              <a:rPr lang="en-US" dirty="0"/>
              <a:t>Extension doesn't matter, but usually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.h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hpp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.h++</a:t>
            </a:r>
          </a:p>
          <a:p>
            <a:r>
              <a:rPr lang="en-US" dirty="0"/>
              <a:t>Source files – implements header declarations</a:t>
            </a:r>
          </a:p>
          <a:p>
            <a:pPr lvl="1"/>
            <a:r>
              <a:rPr lang="en-US" dirty="0"/>
              <a:t>Usually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per header,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#include</a:t>
            </a:r>
            <a:r>
              <a:rPr lang="en-US" dirty="0"/>
              <a:t> the header</a:t>
            </a:r>
          </a:p>
          <a:p>
            <a:pPr lvl="1"/>
            <a:r>
              <a:rPr lang="en-US" dirty="0"/>
              <a:t>Usually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cpp</a:t>
            </a:r>
            <a:r>
              <a:rPr lang="en-US" dirty="0"/>
              <a:t> – some IDEs expect it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NOTE: these are practices, not rules – C++ couldn't care less how you organize your code</a:t>
            </a:r>
            <a:endParaRPr lang="bg-BG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35AC5A-6C23-4892-849E-3B5CD6C6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&amp; Source Files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29685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DEBB4C-47B9-4F5E-93F9-B8ED62DAB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44409-C573-41F0-9751-C40847095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CD91F9-7EB9-4639-B20F-4CC84113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&amp; Source Files</a:t>
            </a:r>
            <a:endParaRPr lang="bg-BG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D2015C0-F1C5-4C00-86CB-BFCAE0D57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87" y="1520453"/>
            <a:ext cx="5791200" cy="480131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ifndef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COMPANY_H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F008A"/>
                </a:solidFill>
                <a:latin typeface="Consolas" panose="020B0609020204030204" pitchFamily="49" charset="0"/>
              </a:rPr>
              <a:t>COMPANY_H</a:t>
            </a:r>
          </a:p>
          <a:p>
            <a:endParaRPr lang="bg-BG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&lt;string&gt;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&lt;vector&gt;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Company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id;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name;</a:t>
            </a:r>
          </a:p>
          <a:p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pair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&gt; employees;</a:t>
            </a:r>
            <a:endParaRPr lang="bg-BG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Company(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pair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&gt;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employees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bg-BG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bg-BG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operator==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Company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bg-BG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bg-BG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#endif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!COMPANY_H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4213DA9-6CD0-453F-A9FB-E6EA5AC4A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4296" y="1520456"/>
            <a:ext cx="6079365" cy="480131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Company.h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sstream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// Company::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toString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() uses</a:t>
            </a:r>
            <a:b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                 // it, not shown here</a:t>
            </a:r>
            <a:endParaRPr lang="en-US" sz="18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Company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::Company(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pair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&gt;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employees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: id(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), name(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), employees(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employees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bg-BG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Company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-&gt;id;</a:t>
            </a:r>
          </a:p>
          <a:p>
            <a:r>
              <a:rPr lang="bg-BG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bg-BG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Company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operator==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Company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-&gt;id ==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other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.id;</a:t>
            </a:r>
          </a:p>
          <a:p>
            <a:r>
              <a:rPr lang="bg-BG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AC0ACC7-A55D-4C60-B4FD-31D3CB489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87" y="1151118"/>
            <a:ext cx="5791200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Company.h</a:t>
            </a:r>
            <a:endParaRPr lang="en-US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A18683D-AC95-4EFE-A138-DCA67615C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4297" y="1151121"/>
            <a:ext cx="6079364" cy="3693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Company.cpp</a:t>
            </a:r>
          </a:p>
        </p:txBody>
      </p:sp>
    </p:spTree>
    <p:extLst>
      <p:ext uri="{BB962C8B-B14F-4D97-AF65-F5344CB8AC3E}">
        <p14:creationId xmlns:p14="http://schemas.microsoft.com/office/powerpoint/2010/main" val="3877686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Preprocessor Directives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Separating Declaration and Implementation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Header/Source Files, Building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Generic Programming Concept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C++ Function &amp; Class Templates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71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2A9F-5A90-41AB-BD65-FCC48B703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A6CE8-9AA0-41A1-A34F-204DE148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Compilation</a:t>
            </a:r>
            <a:r>
              <a:rPr lang="en-US" dirty="0"/>
              <a:t> unit – a </a:t>
            </a:r>
            <a:r>
              <a:rPr lang="en-US" i="1" dirty="0"/>
              <a:t>file</a:t>
            </a:r>
            <a:r>
              <a:rPr lang="en-US" dirty="0"/>
              <a:t> (usually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.cpp</a:t>
            </a:r>
            <a:r>
              <a:rPr lang="en-US" dirty="0"/>
              <a:t>) the compiler works on</a:t>
            </a:r>
          </a:p>
          <a:p>
            <a:r>
              <a:rPr lang="en-US" dirty="0"/>
              <a:t>C++ build process </a:t>
            </a:r>
            <a:r>
              <a:rPr lang="en-US" sz="2800" i="1" dirty="0"/>
              <a:t>(roughly)</a:t>
            </a:r>
            <a:r>
              <a:rPr lang="en-US" dirty="0"/>
              <a:t> for each unit:</a:t>
            </a:r>
          </a:p>
          <a:p>
            <a:pPr lvl="1"/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cpp</a:t>
            </a:r>
            <a:r>
              <a:rPr lang="en-US" dirty="0"/>
              <a:t> -&gt; expanded source (insert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#include</a:t>
            </a:r>
            <a:r>
              <a:rPr lang="en-US" dirty="0"/>
              <a:t> code, macros, etc.)</a:t>
            </a:r>
          </a:p>
          <a:p>
            <a:pPr lvl="1"/>
            <a:r>
              <a:rPr lang="en-US" dirty="0"/>
              <a:t>expanded source -&gt; platform code -&gt; assembly code</a:t>
            </a:r>
          </a:p>
          <a:p>
            <a:pPr lvl="1"/>
            <a:r>
              <a:rPr lang="en-US" dirty="0"/>
              <a:t>assembly code -&gt; object code,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.o</a:t>
            </a:r>
            <a:r>
              <a:rPr lang="en-US" dirty="0"/>
              <a:t>/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.obj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's &amp;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dirty="0"/>
              <a:t>'s)</a:t>
            </a:r>
          </a:p>
          <a:p>
            <a:r>
              <a:rPr lang="en-US" dirty="0"/>
              <a:t>Linking: object code files -&gt; </a:t>
            </a:r>
            <a:r>
              <a:rPr lang="en-US" dirty="0">
                <a:solidFill>
                  <a:schemeClr val="accent1"/>
                </a:solidFill>
              </a:rPr>
              <a:t>linked</a:t>
            </a:r>
            <a:r>
              <a:rPr lang="en-US" dirty="0"/>
              <a:t> -&gt; final executable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8FD77B-B3FC-410D-9A00-8B176BD9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Multiple Sources in C++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10772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27B200-CF27-43C5-94AB-D620BE5FC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1F5B0-23C0-4320-A81F-C8BF28503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approaches to building a multi-source "Project"</a:t>
            </a:r>
          </a:p>
          <a:p>
            <a:pPr marL="892237" lvl="1" indent="-514350">
              <a:buFont typeface="+mj-lt"/>
              <a:buAutoNum type="alphaLcParenR"/>
            </a:pPr>
            <a:r>
              <a:rPr lang="en-US" dirty="0"/>
              <a:t>Single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cpp</a:t>
            </a:r>
            <a:r>
              <a:rPr lang="en-US" dirty="0"/>
              <a:t>, implementation in headers – compile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cpp</a:t>
            </a:r>
            <a:endParaRPr lang="en-US" sz="3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892237" lvl="1" indent="-514350">
              <a:buFont typeface="+mj-lt"/>
              <a:buAutoNum type="alphaLcParenR"/>
            </a:pPr>
            <a:r>
              <a:rPr lang="en-US" dirty="0"/>
              <a:t>Only declaration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.h</a:t>
            </a:r>
            <a:r>
              <a:rPr lang="en-US" dirty="0"/>
              <a:t>, multiple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cpp</a:t>
            </a:r>
            <a:r>
              <a:rPr lang="en-US" dirty="0"/>
              <a:t> – compile &amp; link 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cpp</a:t>
            </a:r>
            <a:endParaRPr lang="en-US" dirty="0"/>
          </a:p>
          <a:p>
            <a:pPr marL="892237" lvl="1" indent="-514350">
              <a:buFont typeface="+mj-lt"/>
              <a:buAutoNum type="alphaLcParenR"/>
            </a:pPr>
            <a:r>
              <a:rPr lang="en-US" dirty="0"/>
              <a:t>Mixed – some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.h</a:t>
            </a:r>
            <a:r>
              <a:rPr lang="en-US" dirty="0"/>
              <a:t> contain implementation – same as </a:t>
            </a:r>
            <a:r>
              <a:rPr lang="en-US" dirty="0">
                <a:solidFill>
                  <a:schemeClr val="accent1"/>
                </a:solidFill>
              </a:rPr>
              <a:t>b)</a:t>
            </a:r>
          </a:p>
          <a:p>
            <a:r>
              <a:rPr lang="en-US" dirty="0"/>
              <a:t>Compiler needs instructions which files to compile</a:t>
            </a:r>
          </a:p>
          <a:p>
            <a:pPr lvl="1"/>
            <a:r>
              <a:rPr lang="en-US" dirty="0"/>
              <a:t>As console arguments or with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makefile</a:t>
            </a:r>
            <a:r>
              <a:rPr lang="en-US" dirty="0"/>
              <a:t>, VS Solution, </a:t>
            </a:r>
            <a:r>
              <a:rPr lang="en-US" dirty="0" err="1"/>
              <a:t>Qmake</a:t>
            </a:r>
            <a:r>
              <a:rPr lang="en-US" dirty="0"/>
              <a:t> etc.</a:t>
            </a:r>
          </a:p>
          <a:p>
            <a:pPr lvl="1"/>
            <a:r>
              <a:rPr lang="en-US" dirty="0"/>
              <a:t>IDEs automate the process – e.g. compile &amp; link 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cpp</a:t>
            </a:r>
            <a:r>
              <a:rPr lang="en-US" dirty="0"/>
              <a:t> files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26F0C6-0AEF-4076-A880-35E71041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Multiple Sources in C++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75682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2381-2E85-4B53-AF39-36E96F27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953000"/>
            <a:ext cx="10363200" cy="820600"/>
          </a:xfrm>
        </p:spPr>
        <p:txBody>
          <a:bodyPr/>
          <a:lstStyle/>
          <a:p>
            <a:r>
              <a:rPr lang="en-US" dirty="0"/>
              <a:t>Header &amp; Source Files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C332A-CD46-4FD4-BE74-C4167964E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718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C9FC7-28BF-4582-8B62-1FC9C85D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953000"/>
            <a:ext cx="10363200" cy="820600"/>
          </a:xfrm>
        </p:spPr>
        <p:txBody>
          <a:bodyPr/>
          <a:lstStyle/>
          <a:p>
            <a:r>
              <a:rPr lang="en-US" dirty="0"/>
              <a:t>C++ Templates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CF3FC-41DF-4980-8ECB-A949BE637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754968"/>
            <a:ext cx="10363200" cy="692873"/>
          </a:xfrm>
        </p:spPr>
        <p:txBody>
          <a:bodyPr/>
          <a:lstStyle/>
          <a:p>
            <a:r>
              <a:rPr lang="en-US" dirty="0"/>
              <a:t>Generalizing Functions/Classes for any Type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96880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0A8D1-3B5A-4D45-AF19-AF872D022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55E5-CF1F-48D1-8B16-F445289C5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Algorithms rarely depend on a single data type</a:t>
            </a:r>
          </a:p>
          <a:p>
            <a:r>
              <a:rPr lang="en-US" dirty="0"/>
              <a:t>E.g. calculate what percentage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is of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percent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dirty="0"/>
              <a:t>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 * 100 / b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out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/>
              <a:t>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 * 100 / 4</a:t>
            </a:r>
            <a:r>
              <a:rPr lang="en-US" dirty="0"/>
              <a:t>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25%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1.5</a:t>
            </a:r>
            <a:r>
              <a:rPr lang="en-US" dirty="0"/>
              <a:t> out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1.5 * 100 / 3</a:t>
            </a:r>
            <a:r>
              <a:rPr lang="en-US" dirty="0"/>
              <a:t>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50%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¼</a:t>
            </a:r>
            <a:r>
              <a:rPr lang="en-US" dirty="0"/>
              <a:t> out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½</a:t>
            </a:r>
            <a:r>
              <a:rPr lang="en-US" dirty="0"/>
              <a:t>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¼ * 100 / ½</a:t>
            </a:r>
            <a:r>
              <a:rPr lang="en-US" dirty="0"/>
              <a:t>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25 / ½</a:t>
            </a:r>
            <a:r>
              <a:rPr lang="en-US" dirty="0"/>
              <a:t>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50%</a:t>
            </a:r>
          </a:p>
          <a:p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9D55B1-CADB-4977-839E-5CCB0F94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vs. Data Type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67743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7A52E-44B6-4518-86F3-BC920FA6B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D6255-11DC-4D29-8798-ACF268773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should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dirty="0"/>
              <a:t> be here: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dirty="0"/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calcPercentage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(T a, T b)</a:t>
            </a:r>
            <a:r>
              <a:rPr lang="en-US" dirty="0"/>
              <a:t>?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Fraction</a:t>
            </a:r>
            <a:r>
              <a:rPr lang="en-US" dirty="0"/>
              <a:t>? All of them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</a:t>
            </a:r>
            <a:endParaRPr lang="en-US" sz="3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dirty="0"/>
              <a:t> here only needs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operator*</a:t>
            </a:r>
            <a:r>
              <a:rPr lang="en-US" dirty="0"/>
              <a:t> (with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/>
              <a:t>) and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opertor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n-US" dirty="0"/>
              <a:t>Templates</a:t>
            </a:r>
          </a:p>
          <a:p>
            <a:pPr lvl="1"/>
            <a:r>
              <a:rPr lang="en-US" dirty="0"/>
              <a:t>Declare function or class with a </a:t>
            </a:r>
            <a:r>
              <a:rPr lang="en-US"/>
              <a:t>“placeholder"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Can then use with different types</a:t>
            </a:r>
          </a:p>
          <a:p>
            <a:pPr lvl="1"/>
            <a:r>
              <a:rPr lang="en-US" dirty="0"/>
              <a:t>Types should support the used methods/operators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CC3D33-767E-4CFF-8655-64A09131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69177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C3F714-EB97-4B74-9470-163B9C2D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549F7-F93E-47AF-9870-E9676D1B7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template&lt;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typename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T&gt;</a:t>
            </a:r>
            <a:r>
              <a:rPr lang="en-US" dirty="0"/>
              <a:t> – makes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dirty="0"/>
              <a:t> a placeholder type</a:t>
            </a:r>
          </a:p>
          <a:p>
            <a:pPr lvl="1"/>
            <a:r>
              <a:rPr lang="en-US" dirty="0"/>
              <a:t>Can have multiple </a:t>
            </a:r>
            <a:br>
              <a:rPr lang="en-US" dirty="0"/>
            </a:br>
            <a:r>
              <a:rPr lang="en-US" dirty="0"/>
              <a:t>placeholders</a:t>
            </a:r>
          </a:p>
          <a:p>
            <a:pPr lvl="1"/>
            <a:r>
              <a:rPr lang="en-US" dirty="0"/>
              <a:t>Applies only to </a:t>
            </a:r>
            <a:br>
              <a:rPr lang="en-US" dirty="0"/>
            </a:br>
            <a:r>
              <a:rPr lang="en-US" dirty="0"/>
              <a:t>function/class </a:t>
            </a:r>
            <a:br>
              <a:rPr lang="en-US" dirty="0"/>
            </a:br>
            <a:r>
              <a:rPr lang="en-US" dirty="0"/>
              <a:t>directly after it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template&lt;class T&gt;</a:t>
            </a:r>
            <a:r>
              <a:rPr lang="en-US" dirty="0"/>
              <a:t> has same meaning</a:t>
            </a:r>
            <a:r>
              <a:rPr lang="en-US" baseline="30000" dirty="0"/>
              <a:t>[1]</a:t>
            </a:r>
          </a:p>
          <a:p>
            <a:pPr lvl="1"/>
            <a:r>
              <a:rPr lang="en-US" sz="1800" dirty="0"/>
              <a:t>[1] there are some very specific cases where they are slightly different</a:t>
            </a:r>
            <a:endParaRPr lang="bg-BG" sz="1800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66AB18-43C7-4695-A31F-EC0350B3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Function Templates</a:t>
            </a:r>
            <a:endParaRPr lang="bg-BG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7E8B4DE-7E36-4368-8C48-DD2C259ED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5612" y="1859340"/>
            <a:ext cx="7620000" cy="156966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fr-FR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calcPercentage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a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b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* 100) /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200" kern="15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9BD2C05-C49E-485D-B281-CB47DD900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4023" y="3429000"/>
            <a:ext cx="7620001" cy="156966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2B91AF"/>
                </a:solidFill>
                <a:latin typeface="Consolas" panose="020B0609020204030204" pitchFamily="49" charset="0"/>
              </a:rPr>
              <a:t>T1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2B91AF"/>
                </a:solidFill>
                <a:latin typeface="Consolas" panose="020B0609020204030204" pitchFamily="49" charset="0"/>
              </a:rPr>
              <a:t>T2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</a:p>
          <a:p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printValues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2B91AF"/>
                </a:solidFill>
                <a:latin typeface="Consolas" panose="020B0609020204030204" pitchFamily="49" charset="0"/>
              </a:rPr>
              <a:t>T1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a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2B91AF"/>
                </a:solidFill>
                <a:latin typeface="Consolas" panose="020B0609020204030204" pitchFamily="49" charset="0"/>
              </a:rPr>
              <a:t>T2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b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 "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&lt;&lt;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200" kern="15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5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534AFD-1017-43EA-A86A-D5418762E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8C8DE-CDC8-47B0-AFAC-C8D89A76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 like normal function – C++ guesses types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type doesn't support operations in function – compilation error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May need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&lt;Type&gt;</a:t>
            </a:r>
            <a:r>
              <a:rPr lang="en-US" dirty="0"/>
              <a:t> after name to specify type</a:t>
            </a:r>
          </a:p>
          <a:p>
            <a:pPr lvl="1"/>
            <a:r>
              <a:rPr lang="en-US" dirty="0"/>
              <a:t>E.g.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calcPercentage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&lt;double&gt;(0.5, 1)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2702CA-50E9-4214-800E-36AA65B6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Templated Functions</a:t>
            </a:r>
            <a:endParaRPr lang="bg-BG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986F08F-D15E-466B-89D7-8D2170FF7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1828800"/>
            <a:ext cx="11125200" cy="5232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calcPercentage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(5, 10)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compiles &amp; executes for int</a:t>
            </a:r>
            <a:endParaRPr lang="en-US" kern="15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82B04FC-E656-45DA-9D53-49EB9853C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3236893"/>
            <a:ext cx="11125200" cy="9541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calcPercentage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(5,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compilation error in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calcPercentage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b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for operator* and operator/</a:t>
            </a:r>
            <a:endParaRPr lang="en-US" kern="15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234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2381-2E85-4B53-AF39-36E96F27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953000"/>
            <a:ext cx="10363200" cy="820600"/>
          </a:xfrm>
        </p:spPr>
        <p:txBody>
          <a:bodyPr/>
          <a:lstStyle/>
          <a:p>
            <a:r>
              <a:rPr lang="en-US" dirty="0"/>
              <a:t>Function Templates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C332A-CD46-4FD4-BE74-C4167964E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80722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2B26C-6821-4B9B-9A33-217E963F9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6958D-BAF5-41D7-8564-B6A3DB583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can receive templates to use as data types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vector&lt;T&gt;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list&lt;T&gt;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map&lt;K, V&gt;</a:t>
            </a:r>
            <a:r>
              <a:rPr lang="en-US" dirty="0"/>
              <a:t> – examples we've used</a:t>
            </a:r>
          </a:p>
          <a:p>
            <a:r>
              <a:rPr lang="en-US" dirty="0"/>
              <a:t>Defining class template – same as with function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template&lt;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typename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T&gt; class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{ ... }</a:t>
            </a:r>
          </a:p>
          <a:p>
            <a:pPr lvl="1"/>
            <a:r>
              <a:rPr lang="en-US" dirty="0"/>
              <a:t>Can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dirty="0"/>
              <a:t> for fields, methods, etc. – like any actual type</a:t>
            </a:r>
          </a:p>
          <a:p>
            <a:r>
              <a:rPr lang="en-US" dirty="0"/>
              <a:t>Using class template</a:t>
            </a:r>
          </a:p>
          <a:p>
            <a:pPr lvl="1"/>
            <a:r>
              <a:rPr lang="en-US" dirty="0"/>
              <a:t>e.g.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&lt;int&gt; a;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&lt;Fraction&gt; b;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EE9A8A-DC30-4ED2-A52F-819AEB9C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Class Templates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2126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cpp-softuni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50AA0D-81BB-42CF-8EA2-6C289FEBC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6C947-0785-4FD1-9184-16A2A955E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Pair</a:t>
            </a:r>
            <a:r>
              <a:rPr lang="en-US" dirty="0"/>
              <a:t> class </a:t>
            </a:r>
            <a:br>
              <a:rPr lang="en-US" dirty="0"/>
            </a:br>
            <a:r>
              <a:rPr lang="en-US" dirty="0"/>
              <a:t>similar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std::pair</a:t>
            </a:r>
          </a:p>
          <a:p>
            <a:pPr lvl="1"/>
            <a:r>
              <a:rPr lang="en-US" dirty="0"/>
              <a:t>Use the same way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EC68F9-2762-4FD2-8A71-57155AECE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Class Templates – Example</a:t>
            </a:r>
            <a:endParaRPr lang="bg-BG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84A90C2-25C0-4FED-944E-BF8DA66EC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1151118"/>
            <a:ext cx="5900822" cy="526297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#</a:t>
            </a:r>
            <a:r>
              <a:rPr lang="en-US" sz="2800" dirty="0" err="1">
                <a:solidFill>
                  <a:srgbClr val="808080"/>
                </a:solidFill>
                <a:latin typeface="Consolas" panose="020B0609020204030204" pitchFamily="49" charset="0"/>
              </a:rPr>
              <a:t>ifndef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PAIR_H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6F008A"/>
                </a:solidFill>
                <a:latin typeface="Consolas" panose="020B0609020204030204" pitchFamily="49" charset="0"/>
              </a:rPr>
              <a:t>PAIR_H</a:t>
            </a:r>
            <a:endParaRPr lang="bg-BG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fr-FR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fr-FR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FR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2800" dirty="0">
                <a:solidFill>
                  <a:srgbClr val="2B91AF"/>
                </a:solidFill>
                <a:latin typeface="Consolas" panose="020B0609020204030204" pitchFamily="49" charset="0"/>
              </a:rPr>
              <a:t>T1</a:t>
            </a:r>
            <a:r>
              <a:rPr lang="fr-FR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FR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2800" dirty="0">
                <a:solidFill>
                  <a:srgbClr val="2B91AF"/>
                </a:solidFill>
                <a:latin typeface="Consolas" panose="020B0609020204030204" pitchFamily="49" charset="0"/>
              </a:rPr>
              <a:t>T2</a:t>
            </a:r>
            <a:r>
              <a:rPr lang="fr-FR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Pair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  T1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first; 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T2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second;</a:t>
            </a:r>
            <a:endParaRPr lang="bg-BG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2800" dirty="0">
                <a:solidFill>
                  <a:srgbClr val="000000"/>
                </a:solidFill>
                <a:latin typeface="Consolas" panose="020B0609020204030204" pitchFamily="49" charset="0"/>
              </a:rPr>
              <a:t>  Pair(</a:t>
            </a:r>
            <a:r>
              <a:rPr lang="fr-FR" sz="2800" dirty="0">
                <a:solidFill>
                  <a:srgbClr val="2B91AF"/>
                </a:solidFill>
                <a:latin typeface="Consolas" panose="020B0609020204030204" pitchFamily="49" charset="0"/>
              </a:rPr>
              <a:t>T1</a:t>
            </a:r>
            <a:r>
              <a:rPr lang="fr-FR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2800" dirty="0">
                <a:solidFill>
                  <a:srgbClr val="808080"/>
                </a:solidFill>
                <a:latin typeface="Consolas" panose="020B0609020204030204" pitchFamily="49" charset="0"/>
              </a:rPr>
              <a:t>first</a:t>
            </a:r>
            <a:r>
              <a:rPr lang="fr-FR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2800" dirty="0">
                <a:solidFill>
                  <a:srgbClr val="2B91AF"/>
                </a:solidFill>
                <a:latin typeface="Consolas" panose="020B0609020204030204" pitchFamily="49" charset="0"/>
              </a:rPr>
              <a:t>T2</a:t>
            </a:r>
            <a:r>
              <a:rPr lang="fr-FR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2800" dirty="0">
                <a:solidFill>
                  <a:srgbClr val="808080"/>
                </a:solidFill>
                <a:latin typeface="Consolas" panose="020B0609020204030204" pitchFamily="49" charset="0"/>
              </a:rPr>
              <a:t>second</a:t>
            </a:r>
            <a:r>
              <a:rPr lang="fr-FR" sz="2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fr-FR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: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first(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first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, second(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second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bg-BG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bg-BG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#endif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!PAIR_H</a:t>
            </a:r>
            <a:endParaRPr lang="en-US" kern="15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E599647-3791-47C2-B1B8-2B14683FA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37" y="3736441"/>
            <a:ext cx="5486399" cy="267765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Pair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 ben{ 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"Ben Dover"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42 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ben.first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ben.second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kern="15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608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2381-2E85-4B53-AF39-36E96F27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953000"/>
            <a:ext cx="10363200" cy="820600"/>
          </a:xfrm>
        </p:spPr>
        <p:txBody>
          <a:bodyPr/>
          <a:lstStyle/>
          <a:p>
            <a:r>
              <a:rPr lang="en-US" dirty="0"/>
              <a:t>Class Templates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C332A-CD46-4FD4-BE74-C4167964E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98107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32D59A-64E6-4EF1-9685-4134E207D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27E89-E699-428A-AF0F-DE72971A7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pc="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operator::</a:t>
            </a:r>
            <a:r>
              <a:rPr lang="en-US" dirty="0"/>
              <a:t> to access class inside </a:t>
            </a:r>
            <a:r>
              <a:rPr lang="en-US" b="1" spc="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dirty="0"/>
              <a:t>, prefix with </a:t>
            </a:r>
            <a:r>
              <a:rPr lang="en-US" b="1" spc="2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typename</a:t>
            </a:r>
            <a:endParaRPr lang="en-US" b="1" spc="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spc="2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typename</a:t>
            </a:r>
            <a:r>
              <a:rPr lang="en-US" b="1" spc="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T::SubClassName </a:t>
            </a:r>
            <a:r>
              <a:rPr lang="en-US" b="1" spc="2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subClassObject</a:t>
            </a:r>
            <a:r>
              <a:rPr lang="en-US" b="1" spc="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3400" dirty="0"/>
              <a:t>Can also use </a:t>
            </a:r>
            <a:r>
              <a:rPr lang="en-US" b="1" spc="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3400" dirty="0"/>
              <a:t> instead of </a:t>
            </a:r>
            <a:r>
              <a:rPr lang="en-US" b="1" spc="2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typename</a:t>
            </a:r>
            <a:r>
              <a:rPr lang="en-US" sz="3400" baseline="30000" dirty="0"/>
              <a:t>[1]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[1] </a:t>
            </a:r>
            <a:r>
              <a:rPr lang="en-US" sz="1800" b="1" spc="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/>
              <a:t> was originally used, but caused confusion, so </a:t>
            </a:r>
            <a:r>
              <a:rPr lang="en-US" sz="1800" b="1" spc="2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typename</a:t>
            </a:r>
            <a:r>
              <a:rPr lang="en-US" sz="1800" dirty="0"/>
              <a:t> was added. But </a:t>
            </a:r>
            <a:r>
              <a:rPr lang="en-US" sz="1800" b="1" spc="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/>
              <a:t> still remains valid</a:t>
            </a:r>
            <a:endParaRPr lang="en-US" sz="3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813C51-B4D4-4DB7-AF3B-0F1799943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Template Subtype – </a:t>
            </a:r>
            <a:r>
              <a:rPr lang="en-US" spc="2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typename</a:t>
            </a:r>
            <a:r>
              <a:rPr lang="en-US" dirty="0"/>
              <a:t> </a:t>
            </a:r>
            <a:endParaRPr lang="bg-BG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6C5CBDA-907A-46D1-BE8F-88F510D41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3265944"/>
            <a:ext cx="10882200" cy="267765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Container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print(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Container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container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Container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iterator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container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.begin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container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.end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std::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*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std::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200" kern="15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02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2381-2E85-4B53-AF39-36E96F27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953000"/>
            <a:ext cx="10363200" cy="820600"/>
          </a:xfrm>
        </p:spPr>
        <p:txBody>
          <a:bodyPr/>
          <a:lstStyle/>
          <a:p>
            <a:r>
              <a:rPr lang="en-US" dirty="0"/>
              <a:t>Access Template Subtype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C332A-CD46-4FD4-BE74-C4167964E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8926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6949D-0F87-4DF6-8F5A-AB07E4126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A498B-B7C4-4A4E-B233-64E8BAE4C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define </a:t>
            </a:r>
            <a:br>
              <a:rPr lang="en-US" dirty="0"/>
            </a:br>
            <a:r>
              <a:rPr lang="en-US" dirty="0"/>
              <a:t>different </a:t>
            </a:r>
            <a:br>
              <a:rPr lang="en-US" dirty="0"/>
            </a:br>
            <a:r>
              <a:rPr lang="en-US" dirty="0"/>
              <a:t>behavior for </a:t>
            </a:r>
            <a:br>
              <a:rPr lang="en-US" dirty="0"/>
            </a:br>
            <a:r>
              <a:rPr lang="en-US" dirty="0"/>
              <a:t>specific </a:t>
            </a:r>
            <a:br>
              <a:rPr lang="en-US" dirty="0"/>
            </a:br>
            <a:r>
              <a:rPr lang="en-US" dirty="0"/>
              <a:t>template value</a:t>
            </a:r>
          </a:p>
          <a:p>
            <a:pPr lvl="1"/>
            <a:r>
              <a:rPr lang="en-US" i="1" dirty="0"/>
              <a:t>Think "overloads" for templates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8288F1-3B58-4B4B-AFFF-85AAA8CF9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Specialization</a:t>
            </a:r>
            <a:endParaRPr lang="bg-BG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0A6D86E-568C-47E5-A221-D6BD984E7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7034" y="1151118"/>
            <a:ext cx="8458200" cy="267765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print(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container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iterator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&lt;&gt;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print&lt;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container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cout </a:t>
            </a:r>
            <a:r>
              <a:rPr lang="fr-FR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container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200" kern="15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69D008A-8C06-4796-8FB7-DA23C9EFE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4724400"/>
            <a:ext cx="11387222" cy="126188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numbers{ 1, 2, 3 };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specialization"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bg-B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print(numbers);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prints "1 2 3 "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print(s);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prints "hello specialization"</a:t>
            </a:r>
          </a:p>
        </p:txBody>
      </p:sp>
    </p:spTree>
    <p:extLst>
      <p:ext uri="{BB962C8B-B14F-4D97-AF65-F5344CB8AC3E}">
        <p14:creationId xmlns:p14="http://schemas.microsoft.com/office/powerpoint/2010/main" val="2428114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2381-2E85-4B53-AF39-36E96F27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953000"/>
            <a:ext cx="10363200" cy="820600"/>
          </a:xfrm>
        </p:spPr>
        <p:txBody>
          <a:bodyPr/>
          <a:lstStyle/>
          <a:p>
            <a:r>
              <a:rPr lang="en-US" dirty="0"/>
              <a:t>Template Specialization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C332A-CD46-4FD4-BE74-C4167964E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34241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AE6498-B910-44B7-A82C-A31C32E82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4278F-9874-4CF6-9C39-B94340058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Template declaration and definition must be in the SAME file!</a:t>
            </a:r>
          </a:p>
          <a:p>
            <a:pPr lvl="1"/>
            <a:r>
              <a:rPr lang="en-US" dirty="0"/>
              <a:t>CAN'T separate class template in </a:t>
            </a:r>
            <a:r>
              <a:rPr lang="en-US" b="1" spc="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.h</a:t>
            </a:r>
            <a:r>
              <a:rPr lang="en-US" dirty="0"/>
              <a:t> and</a:t>
            </a:r>
            <a:r>
              <a:rPr lang="en-US" b="1" spc="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.cpp</a:t>
            </a:r>
            <a:r>
              <a:rPr lang="en-US" dirty="0"/>
              <a:t> files</a:t>
            </a:r>
          </a:p>
          <a:p>
            <a:r>
              <a:rPr lang="en-US" dirty="0"/>
              <a:t>Templates can be constant values</a:t>
            </a:r>
          </a:p>
          <a:p>
            <a:pPr lvl="1"/>
            <a:r>
              <a:rPr lang="en-US" b="1" spc="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template&lt;int N&gt;</a:t>
            </a:r>
            <a:r>
              <a:rPr lang="en-US" dirty="0"/>
              <a:t> - use N as a constant in function/class</a:t>
            </a:r>
          </a:p>
          <a:p>
            <a:r>
              <a:rPr lang="en-US" dirty="0"/>
              <a:t>Templates don't exist in code until used</a:t>
            </a:r>
          </a:p>
          <a:p>
            <a:pPr lvl="1"/>
            <a:r>
              <a:rPr lang="en-US" dirty="0"/>
              <a:t>When used, compiler copies template with the type</a:t>
            </a:r>
          </a:p>
          <a:p>
            <a:r>
              <a:rPr lang="en-US" dirty="0"/>
              <a:t>Template metaprogramming</a:t>
            </a:r>
          </a:p>
          <a:p>
            <a:pPr lvl="1"/>
            <a:r>
              <a:rPr lang="en-US" dirty="0"/>
              <a:t>Uses templates to generate results compile-time (e.g. Fibonacci)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A967C9-3A3B-48FD-BF31-860EA57B9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Template Specifics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37223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3592513" algn="l"/>
              </a:tabLst>
            </a:pPr>
            <a:r>
              <a:rPr lang="en-US" dirty="0"/>
              <a:t>Preprocessor directives</a:t>
            </a:r>
          </a:p>
          <a:p>
            <a:pPr lvl="1">
              <a:lnSpc>
                <a:spcPct val="100000"/>
              </a:lnSpc>
              <a:tabLst>
                <a:tab pos="3592513" algn="l"/>
              </a:tabLst>
            </a:pPr>
            <a:r>
              <a:rPr lang="en-US" dirty="0"/>
              <a:t>Execute before compilation and edit code</a:t>
            </a:r>
          </a:p>
          <a:p>
            <a:pPr lvl="1">
              <a:lnSpc>
                <a:spcPct val="100000"/>
              </a:lnSpc>
              <a:tabLst>
                <a:tab pos="3592513" algn="l"/>
              </a:tabLst>
            </a:pPr>
            <a:r>
              <a:rPr lang="en-US" dirty="0"/>
              <a:t>Macros, Inclusions &amp; Header-guards</a:t>
            </a:r>
          </a:p>
          <a:p>
            <a:pPr>
              <a:lnSpc>
                <a:spcPct val="100000"/>
              </a:lnSpc>
              <a:tabLst>
                <a:tab pos="3592513" algn="l"/>
              </a:tabLst>
            </a:pPr>
            <a:r>
              <a:rPr lang="en-US" dirty="0"/>
              <a:t>Code is often split into header &amp; definition/source files</a:t>
            </a:r>
            <a:endParaRPr lang="en-US" sz="3200" dirty="0"/>
          </a:p>
          <a:p>
            <a:pPr lvl="1">
              <a:lnSpc>
                <a:spcPct val="100000"/>
              </a:lnSpc>
              <a:tabLst>
                <a:tab pos="3592513" algn="l"/>
              </a:tabLst>
            </a:pPr>
            <a:r>
              <a:rPr lang="en-US" dirty="0"/>
              <a:t>The </a:t>
            </a:r>
            <a:r>
              <a:rPr lang="en-US" b="1" spc="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.h</a:t>
            </a:r>
            <a:r>
              <a:rPr lang="en-US" dirty="0"/>
              <a:t> contains declarations, </a:t>
            </a:r>
            <a:r>
              <a:rPr lang="en-US" b="1" spc="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b="1" spc="2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cpp</a:t>
            </a:r>
            <a:r>
              <a:rPr lang="en-US" dirty="0"/>
              <a:t> – implementation/definition</a:t>
            </a:r>
          </a:p>
          <a:p>
            <a:pPr lvl="1">
              <a:lnSpc>
                <a:spcPct val="100000"/>
              </a:lnSpc>
              <a:tabLst>
                <a:tab pos="3592513" algn="l"/>
              </a:tabLst>
            </a:pPr>
            <a:r>
              <a:rPr lang="en-US" dirty="0"/>
              <a:t>IDEs usually compile &amp; link all </a:t>
            </a:r>
            <a:r>
              <a:rPr lang="en-US" b="1" spc="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b="1" spc="2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cpp</a:t>
            </a:r>
            <a:r>
              <a:rPr lang="en-US" dirty="0"/>
              <a:t> files</a:t>
            </a:r>
          </a:p>
          <a:p>
            <a:pPr>
              <a:lnSpc>
                <a:spcPct val="100000"/>
              </a:lnSpc>
              <a:tabLst>
                <a:tab pos="3592513" algn="l"/>
              </a:tabLst>
            </a:pPr>
            <a:r>
              <a:rPr lang="en-US" dirty="0"/>
              <a:t>Templates allow using same code for different types</a:t>
            </a:r>
          </a:p>
          <a:p>
            <a:pPr lvl="1">
              <a:lnSpc>
                <a:spcPct val="100000"/>
              </a:lnSpc>
              <a:tabLst>
                <a:tab pos="3592513" algn="l"/>
              </a:tabLst>
            </a:pPr>
            <a:r>
              <a:rPr lang="en-US" dirty="0"/>
              <a:t>Functions and classes can be templates</a:t>
            </a:r>
          </a:p>
          <a:p>
            <a:pPr lvl="1">
              <a:lnSpc>
                <a:spcPct val="100000"/>
              </a:lnSpc>
              <a:tabLst>
                <a:tab pos="3592513" algn="l"/>
              </a:tabLst>
            </a:pPr>
            <a:endParaRPr lang="en-US" dirty="0"/>
          </a:p>
          <a:p>
            <a:pPr lvl="1">
              <a:lnSpc>
                <a:spcPct val="100000"/>
              </a:lnSpc>
              <a:tabLst>
                <a:tab pos="3592513" algn="l"/>
              </a:tabLst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2954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Organization &amp; C++ Templates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CCE8-7607-45C7-ADFB-176080F2D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Preprocessor Directives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51C3C-FA99-46DF-98A4-CDA0C8217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#include, #define, #if…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52195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BCEB91-790D-45AF-A81D-0F635A6A4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D0722-B0C6-444A-8028-C24B31F57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Executed before compilation</a:t>
            </a:r>
          </a:p>
          <a:p>
            <a:r>
              <a:rPr lang="en-US" dirty="0"/>
              <a:t>Instruct compiler how and what to compile</a:t>
            </a:r>
          </a:p>
          <a:p>
            <a:pPr lvl="1"/>
            <a:r>
              <a:rPr lang="en-US" i="1" dirty="0"/>
              <a:t>Not part of the code, they modify the code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#include</a:t>
            </a:r>
            <a:r>
              <a:rPr lang="en-US" dirty="0"/>
              <a:t> – adds code to the compilation unit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#define</a:t>
            </a:r>
            <a:r>
              <a:rPr lang="en-US" dirty="0"/>
              <a:t> – essentially a find-and-replace in the code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#if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#ifdef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#else</a:t>
            </a:r>
            <a:r>
              <a:rPr lang="en-US" dirty="0"/>
              <a:t>… – use/skip code based on an expression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#pragma</a:t>
            </a:r>
            <a:r>
              <a:rPr lang="en-US" dirty="0"/>
              <a:t> – compiler-specific settings (e.g. optimization level)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D9EB9-C6A6-4936-88E1-2FC76E0E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Preprocessor Directives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88242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659CBC-7622-4298-B500-5D3242C09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F6487-98D8-473D-9FDB-B3A94F74F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#include &lt;X&gt;</a:t>
            </a:r>
            <a:r>
              <a:rPr lang="en-US" dirty="0"/>
              <a:t> copies system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dirty="0"/>
              <a:t> source in this file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#include "X"</a:t>
            </a:r>
            <a:r>
              <a:rPr lang="en-US" dirty="0"/>
              <a:t> first looks for local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dirty="0"/>
              <a:t> , then for system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</a:p>
          <a:p>
            <a:pPr lvl="1"/>
            <a:endParaRPr lang="en-US" sz="3600" dirty="0"/>
          </a:p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#define X Y</a:t>
            </a:r>
            <a:r>
              <a:rPr lang="en-US" dirty="0"/>
              <a:t> – macro, replaces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dirty="0"/>
              <a:t> in the code with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</a:p>
          <a:p>
            <a:endParaRPr lang="en-US" sz="36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600" b="1" dirty="0">
                <a:solidFill>
                  <a:srgbClr val="FBEEDC">
                    <a:lumMod val="75000"/>
                  </a:srgbClr>
                </a:solidFill>
                <a:latin typeface="Consolas" panose="020B0609020204030204" pitchFamily="49" charset="0"/>
              </a:rPr>
              <a:t>#define F(X) code-using-X</a:t>
            </a:r>
            <a:r>
              <a:rPr lang="en-US" dirty="0"/>
              <a:t> – macro function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C97DE0-E2FA-4537-85AC-A45F954E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rPr>
              <a:t>#include</a:t>
            </a:r>
            <a:r>
              <a:rPr lang="en-US" dirty="0"/>
              <a:t> and </a:t>
            </a:r>
            <a:r>
              <a:rPr lang="en-US" spc="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rPr>
              <a:t>#define</a:t>
            </a:r>
            <a:endParaRPr lang="bg-BG" spc="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D61D890-FE71-4F08-BE36-0ED2A8221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2435216"/>
            <a:ext cx="10134600" cy="7694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&lt;iostream&gt;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</a:rPr>
              <a:t>// directly looks for system file iostream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"01. </a:t>
            </a:r>
            <a:r>
              <a:rPr lang="en-US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Macros.h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</a:rPr>
              <a:t>// looks for local file "01. </a:t>
            </a:r>
            <a:r>
              <a:rPr lang="en-US" sz="2200" dirty="0" err="1">
                <a:solidFill>
                  <a:srgbClr val="008000"/>
                </a:solidFill>
                <a:latin typeface="Consolas" panose="020B0609020204030204" pitchFamily="49" charset="0"/>
              </a:rPr>
              <a:t>Macros.h</a:t>
            </a:r>
            <a:r>
              <a:rPr lang="en-US" sz="22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endParaRPr lang="en-US" sz="2200" kern="15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A3500A2-1A5C-46F8-B982-577700993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3855053"/>
            <a:ext cx="10134600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PI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3.14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PI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prints 3.14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C13EE2B-01AA-45A6-969F-C774A79ED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42" y="5381331"/>
            <a:ext cx="10134600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SHOW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(something)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something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SHOW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macros"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prints "hello macros"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83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DDD5D3-5946-4831-9329-CF13B3FCF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4BCD-E229-4A5C-A0B8-5C152893C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will the </a:t>
            </a:r>
            <a:br>
              <a:rPr lang="en-US" dirty="0"/>
            </a:br>
            <a:r>
              <a:rPr lang="en-US" dirty="0"/>
              <a:t>following code do?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Print 3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Print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endParaRPr lang="en-US" dirty="0"/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Cause a compilation error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Behavior is undefined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83F855-D41C-46A0-9A9A-524CA7C52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</a:t>
            </a:r>
            <a:endParaRPr lang="bg-B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64626F-0AA8-445E-AF45-D29878254BEA}"/>
              </a:ext>
            </a:extLst>
          </p:cNvPr>
          <p:cNvSpPr/>
          <p:nvPr/>
        </p:nvSpPr>
        <p:spPr>
          <a:xfrm rot="16200000">
            <a:off x="5900221" y="-1719588"/>
            <a:ext cx="388382" cy="449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1C7BA-AEBE-44C5-8F61-FD1FB2A4E5E5}"/>
              </a:ext>
            </a:extLst>
          </p:cNvPr>
          <p:cNvSpPr txBox="1"/>
          <p:nvPr/>
        </p:nvSpPr>
        <p:spPr>
          <a:xfrm>
            <a:off x="2801956" y="307227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TIME:</a:t>
            </a:r>
            <a:endParaRPr lang="bg-BG" sz="280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9C968B9-59A3-4934-86D0-428C204C6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1434" y="1151118"/>
            <a:ext cx="7543800" cy="9541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6F008A"/>
                </a:solidFill>
                <a:latin typeface="Consolas" panose="020B0609020204030204" pitchFamily="49" charset="0"/>
              </a:rPr>
              <a:t>HALF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(value) value / 2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6F008A"/>
                </a:solidFill>
                <a:latin typeface="Consolas" panose="020B0609020204030204" pitchFamily="49" charset="0"/>
              </a:rPr>
              <a:t>HALF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(4 + 2) </a:t>
            </a:r>
            <a:r>
              <a:rPr lang="en-US" sz="2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71A215-39B9-4C94-862D-D830FB0BAF22}"/>
              </a:ext>
            </a:extLst>
          </p:cNvPr>
          <p:cNvSpPr/>
          <p:nvPr/>
        </p:nvSpPr>
        <p:spPr>
          <a:xfrm>
            <a:off x="170886" y="3105523"/>
            <a:ext cx="594720" cy="611095"/>
          </a:xfrm>
          <a:prstGeom prst="ellipse">
            <a:avLst/>
          </a:prstGeom>
          <a:solidFill>
            <a:schemeClr val="accent1">
              <a:alpha val="32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85201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Ð ÐµÐ·ÑÐ»ÑÐ°Ñ Ñ Ð¸Ð·Ð¾Ð±ÑÐ°Ð¶ÐµÐ½Ð¸Ðµ Ð·Ð° i dont always meme blank">
            <a:extLst>
              <a:ext uri="{FF2B5EF4-FFF2-40B4-BE49-F238E27FC236}">
                <a16:creationId xmlns:a16="http://schemas.microsoft.com/office/drawing/2014/main" id="{2ABC0AC8-1AC4-47A4-967B-93AF9437310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61012" y="584200"/>
            <a:ext cx="5867400" cy="55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B969A-BDC7-4017-A04A-64967017C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Pitfall: Missing Brackets on Macro Parameters Which Could Be Expressions</a:t>
            </a:r>
            <a:endParaRPr lang="bg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AE5F3-5579-45F0-97A7-ECBD99652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Macro parameters are just copy-pasted into the macro code – they are not values, they are code.</a:t>
            </a:r>
          </a:p>
          <a:p>
            <a:r>
              <a:rPr lang="en-US" dirty="0"/>
              <a:t>A good practice is to put any macro and its parameters into brackets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B77D3-BC8B-4081-BD60-6A8C1820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bg-BG" smtClean="0"/>
              <a:t>8</a:t>
            </a:fld>
            <a:endParaRPr lang="bg-B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5A48E-8198-4254-9366-6CAA35B25DDB}"/>
              </a:ext>
            </a:extLst>
          </p:cNvPr>
          <p:cNvSpPr txBox="1"/>
          <p:nvPr/>
        </p:nvSpPr>
        <p:spPr>
          <a:xfrm>
            <a:off x="6298792" y="672405"/>
            <a:ext cx="44702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I DON’T ALWAYS CALL A MACRO </a:t>
            </a:r>
          </a:p>
          <a:p>
            <a:pPr algn="ctr"/>
            <a:r>
              <a:rPr lang="en-US" sz="28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WITH AN EXPRESSION</a:t>
            </a:r>
            <a:endParaRPr lang="bg-BG" sz="28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3AB76-E76F-4F17-A003-CCDE574F0612}"/>
              </a:ext>
            </a:extLst>
          </p:cNvPr>
          <p:cNvSpPr txBox="1"/>
          <p:nvPr/>
        </p:nvSpPr>
        <p:spPr>
          <a:xfrm>
            <a:off x="5349801" y="4711005"/>
            <a:ext cx="62329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BUT WHEN I DO, I FORGET TO PUT BRACKETS </a:t>
            </a:r>
          </a:p>
          <a:p>
            <a:pPr algn="ctr"/>
            <a:r>
              <a:rPr lang="en-US" sz="28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AROUND MY MACRO’S PARAMETERS </a:t>
            </a:r>
          </a:p>
          <a:p>
            <a:pPr algn="ctr"/>
            <a:r>
              <a:rPr lang="en-US" sz="28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AND MY CODE DOESN’T WORK</a:t>
            </a:r>
            <a:endParaRPr lang="bg-BG" sz="28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64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2381-2E85-4B53-AF39-36E96F27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953000"/>
            <a:ext cx="10363200" cy="820600"/>
          </a:xfrm>
        </p:spPr>
        <p:txBody>
          <a:bodyPr/>
          <a:lstStyle/>
          <a:p>
            <a:r>
              <a:rPr lang="en-US" sz="5000" spc="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rPr>
              <a:t>#include</a:t>
            </a:r>
            <a:r>
              <a:rPr lang="en-US" sz="5000" dirty="0"/>
              <a:t> </a:t>
            </a:r>
            <a:r>
              <a:rPr lang="en-US" dirty="0"/>
              <a:t>and </a:t>
            </a:r>
            <a:r>
              <a:rPr lang="en-US" sz="5000" spc="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rPr>
              <a:t>#define</a:t>
            </a:r>
            <a:endParaRPr lang="bg-BG" sz="5000" spc="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C332A-CD46-4FD4-BE74-C4167964E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50687848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5590</TotalTime>
  <Words>2239</Words>
  <Application>Microsoft Office PowerPoint</Application>
  <PresentationFormat>Custom</PresentationFormat>
  <Paragraphs>420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Consolas</vt:lpstr>
      <vt:lpstr>Courier New</vt:lpstr>
      <vt:lpstr>Impact</vt:lpstr>
      <vt:lpstr>Times New Roman</vt:lpstr>
      <vt:lpstr>Wingdings</vt:lpstr>
      <vt:lpstr>Wingdings 2</vt:lpstr>
      <vt:lpstr>SoftUni 16x9</vt:lpstr>
      <vt:lpstr>Code Organization &amp;  C++ Templates</vt:lpstr>
      <vt:lpstr>Table of Contents</vt:lpstr>
      <vt:lpstr>Questions</vt:lpstr>
      <vt:lpstr>Preprocessor Directives</vt:lpstr>
      <vt:lpstr>Preprocessor Directives</vt:lpstr>
      <vt:lpstr>#include and #define</vt:lpstr>
      <vt:lpstr>Quick Quiz</vt:lpstr>
      <vt:lpstr>C++ Pitfall: Missing Brackets on Macro Parameters Which Could Be Expressions</vt:lpstr>
      <vt:lpstr>#include and #define</vt:lpstr>
      <vt:lpstr>Conditional Inclusions &amp; Header Guards</vt:lpstr>
      <vt:lpstr>Conditional Inclusion &amp;  Header Guards</vt:lpstr>
      <vt:lpstr>Declaration vs. Implementation</vt:lpstr>
      <vt:lpstr>Separating Declaration and Definition</vt:lpstr>
      <vt:lpstr>Why Separate?</vt:lpstr>
      <vt:lpstr>Why Separate? Cleaner "Interfaces"</vt:lpstr>
      <vt:lpstr>Separating Member Definitions</vt:lpstr>
      <vt:lpstr>Separating Member Definitions</vt:lpstr>
      <vt:lpstr>Header &amp; Source Files</vt:lpstr>
      <vt:lpstr>Header &amp; Source Files</vt:lpstr>
      <vt:lpstr>Building Multiple Sources in C++</vt:lpstr>
      <vt:lpstr>Building Multiple Sources in C++</vt:lpstr>
      <vt:lpstr>Header &amp; Source Files</vt:lpstr>
      <vt:lpstr>C++ Templates</vt:lpstr>
      <vt:lpstr>Algorithm vs. Data Type</vt:lpstr>
      <vt:lpstr>Templates</vt:lpstr>
      <vt:lpstr>C++ Function Templates</vt:lpstr>
      <vt:lpstr>Calling Templated Functions</vt:lpstr>
      <vt:lpstr>Function Templates</vt:lpstr>
      <vt:lpstr>C++ Class Templates</vt:lpstr>
      <vt:lpstr>C++ Class Templates – Example</vt:lpstr>
      <vt:lpstr>Class Templates</vt:lpstr>
      <vt:lpstr>Access Template Subtype – typename </vt:lpstr>
      <vt:lpstr>Access Template Subtype</vt:lpstr>
      <vt:lpstr>Template Specialization</vt:lpstr>
      <vt:lpstr>Template Specialization</vt:lpstr>
      <vt:lpstr>C++ Template Specifics</vt:lpstr>
      <vt:lpstr>Summary</vt:lpstr>
      <vt:lpstr>Code Organization &amp; C++ Templates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http://softuni.foundation/</dc:description>
  <cp:lastModifiedBy>Zhivko Petrov</cp:lastModifiedBy>
  <cp:revision>648</cp:revision>
  <dcterms:created xsi:type="dcterms:W3CDTF">2014-01-02T17:00:34Z</dcterms:created>
  <dcterms:modified xsi:type="dcterms:W3CDTF">2019-01-06T07:33:19Z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